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59" r:id="rId6"/>
    <p:sldId id="261" r:id="rId7"/>
    <p:sldId id="262" r:id="rId8"/>
    <p:sldId id="264" r:id="rId9"/>
    <p:sldId id="266" r:id="rId10"/>
    <p:sldId id="263" r:id="rId11"/>
    <p:sldId id="265" r:id="rId12"/>
    <p:sldId id="267" r:id="rId13"/>
    <p:sldId id="271" r:id="rId14"/>
    <p:sldId id="268" r:id="rId15"/>
    <p:sldId id="270" r:id="rId16"/>
    <p:sldId id="26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9" d="100"/>
          <a:sy n="89" d="100"/>
        </p:scale>
        <p:origin x="-16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DA3B91-A50F-5642-8BE5-EBB2C927FD27}" type="datetimeFigureOut">
              <a:rPr lang="en-US" smtClean="0"/>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3931494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A3B91-A50F-5642-8BE5-EBB2C927FD27}" type="datetimeFigureOut">
              <a:rPr lang="en-US" smtClean="0"/>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4116917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A3B91-A50F-5642-8BE5-EBB2C927FD27}" type="datetimeFigureOut">
              <a:rPr lang="en-US" smtClean="0"/>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4226464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DA3B91-A50F-5642-8BE5-EBB2C927FD27}" type="datetimeFigureOut">
              <a:rPr lang="en-US" smtClean="0"/>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1195013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DA3B91-A50F-5642-8BE5-EBB2C927FD27}" type="datetimeFigureOut">
              <a:rPr lang="en-US" smtClean="0"/>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1982635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DA3B91-A50F-5642-8BE5-EBB2C927FD27}" type="datetimeFigureOut">
              <a:rPr lang="en-US" smtClean="0"/>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153179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DA3B91-A50F-5642-8BE5-EBB2C927FD27}" type="datetimeFigureOut">
              <a:rPr lang="en-US" smtClean="0"/>
              <a:t>10/10/13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259767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DA3B91-A50F-5642-8BE5-EBB2C927FD27}" type="datetimeFigureOut">
              <a:rPr lang="en-US" smtClean="0"/>
              <a:t>10/10/13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382781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A3B91-A50F-5642-8BE5-EBB2C927FD27}" type="datetimeFigureOut">
              <a:rPr lang="en-US" smtClean="0"/>
              <a:t>10/10/13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12313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DA3B91-A50F-5642-8BE5-EBB2C927FD27}" type="datetimeFigureOut">
              <a:rPr lang="en-US" smtClean="0"/>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3655580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DA3B91-A50F-5642-8BE5-EBB2C927FD27}" type="datetimeFigureOut">
              <a:rPr lang="en-US" smtClean="0"/>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C4F1C-9D6E-A64D-A0A2-4677C7F69E08}" type="slidenum">
              <a:rPr lang="en-US" smtClean="0"/>
              <a:t>‹#›</a:t>
            </a:fld>
            <a:endParaRPr lang="en-US"/>
          </a:p>
        </p:txBody>
      </p:sp>
    </p:spTree>
    <p:extLst>
      <p:ext uri="{BB962C8B-B14F-4D97-AF65-F5344CB8AC3E}">
        <p14:creationId xmlns:p14="http://schemas.microsoft.com/office/powerpoint/2010/main" val="19718419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DA3B91-A50F-5642-8BE5-EBB2C927FD27}" type="datetimeFigureOut">
              <a:rPr lang="en-US" smtClean="0"/>
              <a:t>10/10/13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C4F1C-9D6E-A64D-A0A2-4677C7F69E08}" type="slidenum">
              <a:rPr lang="en-US" smtClean="0"/>
              <a:t>‹#›</a:t>
            </a:fld>
            <a:endParaRPr lang="en-US"/>
          </a:p>
        </p:txBody>
      </p:sp>
    </p:spTree>
    <p:extLst>
      <p:ext uri="{BB962C8B-B14F-4D97-AF65-F5344CB8AC3E}">
        <p14:creationId xmlns:p14="http://schemas.microsoft.com/office/powerpoint/2010/main" val="3164547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gi-usa.org/pubs/journals/2924897.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Does Prevention Pay?</a:t>
            </a:r>
            <a:endParaRPr lang="en-US" dirty="0"/>
          </a:p>
        </p:txBody>
      </p:sp>
      <p:sp>
        <p:nvSpPr>
          <p:cNvPr id="3" name="Subtitle 2"/>
          <p:cNvSpPr>
            <a:spLocks noGrp="1"/>
          </p:cNvSpPr>
          <p:nvPr>
            <p:ph type="subTitle" idx="1"/>
          </p:nvPr>
        </p:nvSpPr>
        <p:spPr/>
        <p:txBody>
          <a:bodyPr/>
          <a:lstStyle/>
          <a:p>
            <a:r>
              <a:rPr lang="en-US" dirty="0" smtClean="0"/>
              <a:t>HSPM 714 J50</a:t>
            </a:r>
            <a:endParaRPr lang="en-US" dirty="0"/>
          </a:p>
        </p:txBody>
      </p:sp>
    </p:spTree>
    <p:extLst>
      <p:ext uri="{BB962C8B-B14F-4D97-AF65-F5344CB8AC3E}">
        <p14:creationId xmlns:p14="http://schemas.microsoft.com/office/powerpoint/2010/main" val="2137297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S.C. Mental Health Waiver</a:t>
            </a:r>
            <a:endParaRPr lang="en-US" dirty="0"/>
          </a:p>
        </p:txBody>
      </p:sp>
      <p:sp>
        <p:nvSpPr>
          <p:cNvPr id="3" name="Content Placeholder 2"/>
          <p:cNvSpPr>
            <a:spLocks noGrp="1"/>
          </p:cNvSpPr>
          <p:nvPr>
            <p:ph idx="1"/>
          </p:nvPr>
        </p:nvSpPr>
        <p:spPr>
          <a:xfrm>
            <a:off x="228867" y="1298472"/>
            <a:ext cx="8205236" cy="4815503"/>
          </a:xfrm>
        </p:spPr>
        <p:txBody>
          <a:bodyPr>
            <a:normAutofit/>
          </a:bodyPr>
          <a:lstStyle/>
          <a:p>
            <a:r>
              <a:rPr lang="en-US" dirty="0" smtClean="0"/>
              <a:t>For schizophrenia patients in an experimental intensive case management program, 1990. </a:t>
            </a:r>
            <a:br>
              <a:rPr lang="en-US" dirty="0" smtClean="0"/>
            </a:br>
            <a:endParaRPr lang="en-US" dirty="0" smtClean="0"/>
          </a:p>
          <a:p>
            <a:endParaRPr lang="en-US" dirty="0"/>
          </a:p>
        </p:txBody>
      </p:sp>
      <p:pic>
        <p:nvPicPr>
          <p:cNvPr id="4" name="Picture 3"/>
          <p:cNvPicPr>
            <a:picLocks noChangeAspect="1"/>
          </p:cNvPicPr>
          <p:nvPr/>
        </p:nvPicPr>
        <p:blipFill>
          <a:blip r:embed="rId2"/>
          <a:stretch>
            <a:fillRect/>
          </a:stretch>
        </p:blipFill>
        <p:spPr>
          <a:xfrm>
            <a:off x="1182403" y="2430787"/>
            <a:ext cx="7251700" cy="3924300"/>
          </a:xfrm>
          <a:prstGeom prst="rect">
            <a:avLst/>
          </a:prstGeom>
        </p:spPr>
      </p:pic>
    </p:spTree>
    <p:extLst>
      <p:ext uri="{BB962C8B-B14F-4D97-AF65-F5344CB8AC3E}">
        <p14:creationId xmlns:p14="http://schemas.microsoft.com/office/powerpoint/2010/main" val="1282869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Footnotes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Community Mental Health Center (CMHC) costs are based on what would have been billed to Medicaid at fee-for-service rates. CMHC's were actually paid a capitated rate. </a:t>
            </a:r>
          </a:p>
          <a:p>
            <a:r>
              <a:rPr lang="en-US" dirty="0" smtClean="0"/>
              <a:t>Maybe the costly case management reduced medical spending needs years later.</a:t>
            </a:r>
          </a:p>
          <a:p>
            <a:r>
              <a:rPr lang="en-US" dirty="0" smtClean="0"/>
              <a:t>A private HMO, however, might not realize those savings.  People change HMOs.  That's necessary for a well-functioning market, but it reduces the incentive for an HMO to prevent illness, because some other HMO will get the benefit.</a:t>
            </a:r>
          </a:p>
          <a:p>
            <a:endParaRPr lang="en-US" dirty="0"/>
          </a:p>
        </p:txBody>
      </p:sp>
    </p:spTree>
    <p:extLst>
      <p:ext uri="{BB962C8B-B14F-4D97-AF65-F5344CB8AC3E}">
        <p14:creationId xmlns:p14="http://schemas.microsoft.com/office/powerpoint/2010/main" val="1633533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Huntington, J., Connell, F.A., "For Every Dollar Spent -- The Cost-Savings Argument for Prenatal Care,"</a:t>
            </a:r>
            <a:br>
              <a:rPr lang="en-US" sz="2000" b="1" dirty="0" smtClean="0"/>
            </a:br>
            <a:r>
              <a:rPr lang="en-US" sz="2000" i="1" dirty="0" smtClean="0"/>
              <a:t>N </a:t>
            </a:r>
            <a:r>
              <a:rPr lang="en-US" sz="2000" i="1" dirty="0" err="1" smtClean="0"/>
              <a:t>Engl</a:t>
            </a:r>
            <a:r>
              <a:rPr lang="en-US" sz="2000" i="1" dirty="0" smtClean="0"/>
              <a:t> J Med</a:t>
            </a:r>
            <a:r>
              <a:rPr lang="en-US" sz="2000" dirty="0" smtClean="0"/>
              <a:t>, Nov. 10, 1994, 331(19), pp. 1303-1307. </a:t>
            </a:r>
            <a:endParaRPr lang="en-US" sz="2000" dirty="0"/>
          </a:p>
        </p:txBody>
      </p:sp>
      <p:sp>
        <p:nvSpPr>
          <p:cNvPr id="3" name="Content Placeholder 2"/>
          <p:cNvSpPr>
            <a:spLocks noGrp="1"/>
          </p:cNvSpPr>
          <p:nvPr>
            <p:ph idx="1"/>
          </p:nvPr>
        </p:nvSpPr>
        <p:spPr/>
        <p:txBody>
          <a:bodyPr>
            <a:normAutofit fontScale="92500" lnSpcReduction="20000"/>
          </a:bodyPr>
          <a:lstStyle/>
          <a:p>
            <a:r>
              <a:rPr lang="en-US" dirty="0" smtClean="0"/>
              <a:t>"Everybody knows" that prenatal care saves money. </a:t>
            </a:r>
          </a:p>
          <a:p>
            <a:r>
              <a:rPr lang="en-US" dirty="0" smtClean="0"/>
              <a:t>But if you examine the studies that support this claim, you see a lot of </a:t>
            </a:r>
          </a:p>
          <a:p>
            <a:pPr lvl="1"/>
            <a:r>
              <a:rPr lang="en-US" dirty="0" smtClean="0"/>
              <a:t>shoddy methodology, such as failure to control for confounding effects, and</a:t>
            </a:r>
          </a:p>
          <a:p>
            <a:pPr lvl="1"/>
            <a:r>
              <a:rPr lang="en-US" dirty="0" smtClean="0"/>
              <a:t>wishful thinking, basically assuming that prenatal care is effective.</a:t>
            </a:r>
          </a:p>
          <a:p>
            <a:r>
              <a:rPr lang="en-US" dirty="0" smtClean="0"/>
              <a:t>Cost-benefit claims helped get Medicaid eligibility expansions through Congress and state legislatures.</a:t>
            </a:r>
            <a:endParaRPr lang="en-US" dirty="0"/>
          </a:p>
        </p:txBody>
      </p:sp>
    </p:spTree>
    <p:extLst>
      <p:ext uri="{BB962C8B-B14F-4D97-AF65-F5344CB8AC3E}">
        <p14:creationId xmlns:p14="http://schemas.microsoft.com/office/powerpoint/2010/main" val="57908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Huntington, J., Connell, F.A., "For Every Dollar Spent -- The Cost-Savings Argument for Prenatal Care,"</a:t>
            </a:r>
            <a:br>
              <a:rPr lang="en-US" sz="2000" b="1" dirty="0" smtClean="0"/>
            </a:br>
            <a:r>
              <a:rPr lang="en-US" sz="2000" i="1" dirty="0" smtClean="0"/>
              <a:t>N </a:t>
            </a:r>
            <a:r>
              <a:rPr lang="en-US" sz="2000" i="1" dirty="0" err="1" smtClean="0"/>
              <a:t>Engl</a:t>
            </a:r>
            <a:r>
              <a:rPr lang="en-US" sz="2000" i="1" dirty="0" smtClean="0"/>
              <a:t> J Med</a:t>
            </a:r>
            <a:r>
              <a:rPr lang="en-US" sz="2000" dirty="0" smtClean="0"/>
              <a:t>, Nov. 10, 1994, 331(19), pp. 1303-1307. </a:t>
            </a:r>
            <a:endParaRPr lang="en-US" sz="2000" dirty="0"/>
          </a:p>
        </p:txBody>
      </p:sp>
      <p:sp>
        <p:nvSpPr>
          <p:cNvPr id="3" name="Content Placeholder 2"/>
          <p:cNvSpPr>
            <a:spLocks noGrp="1"/>
          </p:cNvSpPr>
          <p:nvPr>
            <p:ph idx="1"/>
          </p:nvPr>
        </p:nvSpPr>
        <p:spPr/>
        <p:txBody>
          <a:bodyPr>
            <a:normAutofit/>
          </a:bodyPr>
          <a:lstStyle/>
          <a:p>
            <a:r>
              <a:rPr lang="en-US" dirty="0" smtClean="0"/>
              <a:t>You can’t compare the cost of prenatal care for one woman</a:t>
            </a:r>
          </a:p>
          <a:p>
            <a:r>
              <a:rPr lang="en-US" dirty="0" smtClean="0"/>
              <a:t>With the cost of one premature baby.</a:t>
            </a:r>
          </a:p>
          <a:p>
            <a:endParaRPr lang="en-US" dirty="0"/>
          </a:p>
          <a:p>
            <a:r>
              <a:rPr lang="en-US" dirty="0" smtClean="0"/>
              <a:t>You have to compare the cost of prenatal care for all pregnant women</a:t>
            </a:r>
          </a:p>
          <a:p>
            <a:pPr lvl="1"/>
            <a:r>
              <a:rPr lang="en-US" dirty="0" smtClean="0"/>
              <a:t>Many of the women who get prenatal care would probably have normal childbirths</a:t>
            </a:r>
            <a:endParaRPr lang="en-US" dirty="0"/>
          </a:p>
        </p:txBody>
      </p:sp>
    </p:spTree>
    <p:extLst>
      <p:ext uri="{BB962C8B-B14F-4D97-AF65-F5344CB8AC3E}">
        <p14:creationId xmlns:p14="http://schemas.microsoft.com/office/powerpoint/2010/main" val="2665975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Huntington, J., Connell, F.A., "For Every Dollar Spent -- The Cost-Savings Argument for Prenatal Care,"</a:t>
            </a:r>
            <a:br>
              <a:rPr lang="en-US" sz="2000" b="1" dirty="0" smtClean="0"/>
            </a:br>
            <a:r>
              <a:rPr lang="en-US" sz="2000" i="1" dirty="0" smtClean="0"/>
              <a:t>N </a:t>
            </a:r>
            <a:r>
              <a:rPr lang="en-US" sz="2000" i="1" dirty="0" err="1" smtClean="0"/>
              <a:t>Engl</a:t>
            </a:r>
            <a:r>
              <a:rPr lang="en-US" sz="2000" i="1" dirty="0" smtClean="0"/>
              <a:t> J Med</a:t>
            </a:r>
            <a:r>
              <a:rPr lang="en-US" sz="2000" dirty="0" smtClean="0"/>
              <a:t>, Nov. 10, 1994, 331(19), pp. 1303-1307. </a:t>
            </a:r>
            <a:endParaRPr lang="en-US" sz="2000" dirty="0"/>
          </a:p>
        </p:txBody>
      </p:sp>
      <p:sp>
        <p:nvSpPr>
          <p:cNvPr id="3" name="Content Placeholder 2"/>
          <p:cNvSpPr>
            <a:spLocks noGrp="1"/>
          </p:cNvSpPr>
          <p:nvPr>
            <p:ph idx="1"/>
          </p:nvPr>
        </p:nvSpPr>
        <p:spPr/>
        <p:txBody>
          <a:bodyPr>
            <a:normAutofit fontScale="70000" lnSpcReduction="20000"/>
          </a:bodyPr>
          <a:lstStyle/>
          <a:p>
            <a:r>
              <a:rPr lang="en-US" dirty="0" smtClean="0"/>
              <a:t>Self-selection makes the effect of prenatal care appear larger than it actually is.  </a:t>
            </a:r>
          </a:p>
          <a:p>
            <a:pPr lvl="1"/>
            <a:r>
              <a:rPr lang="en-US" dirty="0" smtClean="0"/>
              <a:t>One study didn't correct for the fact that early delivery itself means fewer prenatal visits.</a:t>
            </a:r>
          </a:p>
          <a:p>
            <a:r>
              <a:rPr lang="en-US" dirty="0" smtClean="0"/>
              <a:t>Most studies assumed that an average or routine level of prenatal care was effective at reducing premature births.  </a:t>
            </a:r>
          </a:p>
          <a:p>
            <a:pPr lvl="1"/>
            <a:r>
              <a:rPr lang="en-US" dirty="0" smtClean="0"/>
              <a:t>Since the 1990's the state of the art has been to give high-risk women intensive prenatal care.  This intensive prenatal care does appear to be effective, but it costs more than routine care. Studies using normal prenatal care cost are, in effect, underestimating the cost of prenatal care in their calculations.</a:t>
            </a:r>
          </a:p>
          <a:p>
            <a:pPr lvl="1"/>
            <a:r>
              <a:rPr lang="en-US" dirty="0" smtClean="0"/>
              <a:t>Getting more pregnant women to prenatal care earlier requires overcoming such barriers as lack of transportation, the attitudes of the women, the attitudes of providers, and enrollment paperwork.  The cost of giving more prenatal care is thus greater than the cost of the care itself.</a:t>
            </a:r>
          </a:p>
        </p:txBody>
      </p:sp>
    </p:spTree>
    <p:extLst>
      <p:ext uri="{BB962C8B-B14F-4D97-AF65-F5344CB8AC3E}">
        <p14:creationId xmlns:p14="http://schemas.microsoft.com/office/powerpoint/2010/main" val="2786764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Huntington, J., Connell, F.A., "For Every Dollar Spent -- The Cost-Savings Argument for Prenatal Care,"</a:t>
            </a:r>
            <a:br>
              <a:rPr lang="en-US" sz="2000" b="1" dirty="0" smtClean="0"/>
            </a:br>
            <a:r>
              <a:rPr lang="en-US" sz="2000" i="1" dirty="0" smtClean="0"/>
              <a:t>N </a:t>
            </a:r>
            <a:r>
              <a:rPr lang="en-US" sz="2000" i="1" dirty="0" err="1" smtClean="0"/>
              <a:t>Engl</a:t>
            </a:r>
            <a:r>
              <a:rPr lang="en-US" sz="2000" i="1" dirty="0" smtClean="0"/>
              <a:t> J Med</a:t>
            </a:r>
            <a:r>
              <a:rPr lang="en-US" sz="2000" dirty="0" smtClean="0"/>
              <a:t>, Nov. 10, 1994, 331(19), pp. 1303-1307. </a:t>
            </a:r>
            <a:endParaRPr lang="en-US" sz="2000" dirty="0"/>
          </a:p>
        </p:txBody>
      </p:sp>
      <p:sp>
        <p:nvSpPr>
          <p:cNvPr id="3" name="Content Placeholder 2"/>
          <p:cNvSpPr>
            <a:spLocks noGrp="1"/>
          </p:cNvSpPr>
          <p:nvPr>
            <p:ph idx="1"/>
          </p:nvPr>
        </p:nvSpPr>
        <p:spPr/>
        <p:txBody>
          <a:bodyPr>
            <a:normAutofit fontScale="77500" lnSpcReduction="20000"/>
          </a:bodyPr>
          <a:lstStyle/>
          <a:p>
            <a:r>
              <a:rPr lang="en-US" dirty="0"/>
              <a:t>N</a:t>
            </a:r>
            <a:r>
              <a:rPr lang="en-US" dirty="0" smtClean="0"/>
              <a:t>arrow cost-benefit analysis can overlook benefits such as happier pregnancies and better relationships between moms and health care providers. These lead to better parenting, greater likelihood that the child will be immunized on schedule, better diet and </a:t>
            </a:r>
            <a:r>
              <a:rPr lang="en-US" dirty="0" err="1" smtClean="0"/>
              <a:t>hygene</a:t>
            </a:r>
            <a:r>
              <a:rPr lang="en-US" dirty="0" smtClean="0"/>
              <a:t> for mom and baby, and other better health-related habits.  </a:t>
            </a:r>
          </a:p>
          <a:p>
            <a:r>
              <a:rPr lang="en-US" dirty="0" smtClean="0"/>
              <a:t>And there's the Russell point -- prenatal care can be a cost-effective way to improve health, even if it doesn't save money.</a:t>
            </a:r>
          </a:p>
          <a:p>
            <a:r>
              <a:rPr lang="en-US" dirty="0"/>
              <a:t>O</a:t>
            </a:r>
            <a:r>
              <a:rPr lang="en-US" dirty="0" smtClean="0"/>
              <a:t>ne kind of prevention that does seem to be cost-saving -- reducing total health care system costs -- is contraception. See </a:t>
            </a:r>
            <a:r>
              <a:rPr lang="en-US" dirty="0" smtClean="0">
                <a:hlinkClick r:id="rId2"/>
              </a:rPr>
              <a:t>http://www.agi-usa.org/pubs/journals/2924897.html</a:t>
            </a:r>
            <a:r>
              <a:rPr lang="en-US" dirty="0" smtClean="0"/>
              <a:t> . </a:t>
            </a:r>
            <a:endParaRPr lang="en-US" dirty="0"/>
          </a:p>
        </p:txBody>
      </p:sp>
    </p:spTree>
    <p:extLst>
      <p:ext uri="{BB962C8B-B14F-4D97-AF65-F5344CB8AC3E}">
        <p14:creationId xmlns:p14="http://schemas.microsoft.com/office/powerpoint/2010/main" val="1758518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Kim and Goldie, “… HPV vaccine …”</a:t>
            </a:r>
            <a:endParaRPr lang="en-US" dirty="0"/>
          </a:p>
        </p:txBody>
      </p:sp>
      <p:sp>
        <p:nvSpPr>
          <p:cNvPr id="3" name="Content Placeholder 2"/>
          <p:cNvSpPr>
            <a:spLocks noGrp="1"/>
          </p:cNvSpPr>
          <p:nvPr>
            <p:ph idx="1"/>
          </p:nvPr>
        </p:nvSpPr>
        <p:spPr/>
        <p:txBody>
          <a:bodyPr/>
          <a:lstStyle/>
          <a:p>
            <a:r>
              <a:rPr lang="en-US" dirty="0"/>
              <a:t>On the assumption that the vaccine provided lifelong immunity, the cost-</a:t>
            </a:r>
            <a:r>
              <a:rPr lang="en-US" dirty="0" smtClean="0"/>
              <a:t>effectiveness </a:t>
            </a:r>
            <a:r>
              <a:rPr lang="en-US" dirty="0"/>
              <a:t>ratio of vaccination of 12-year-old girls was $43,600 per quality-adjusted life</a:t>
            </a:r>
            <a:r>
              <a:rPr lang="en-US" dirty="0" smtClean="0"/>
              <a:t>-year </a:t>
            </a:r>
            <a:r>
              <a:rPr lang="en-US" dirty="0"/>
              <a:t>(QALY) gained, as compared with the current screening practice</a:t>
            </a:r>
            <a:r>
              <a:rPr lang="en-US" dirty="0" smtClean="0"/>
              <a:t>.</a:t>
            </a:r>
          </a:p>
          <a:p>
            <a:pPr lvl="1"/>
            <a:r>
              <a:rPr lang="en-US" dirty="0" smtClean="0"/>
              <a:t>This is a </a:t>
            </a:r>
            <a:r>
              <a:rPr lang="en-US" smtClean="0"/>
              <a:t>net cost. </a:t>
            </a:r>
            <a:endParaRPr lang="en-US" dirty="0"/>
          </a:p>
        </p:txBody>
      </p:sp>
    </p:spTree>
    <p:extLst>
      <p:ext uri="{BB962C8B-B14F-4D97-AF65-F5344CB8AC3E}">
        <p14:creationId xmlns:p14="http://schemas.microsoft.com/office/powerpoint/2010/main" val="290287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Prevention Pay?</a:t>
            </a:r>
            <a:endParaRPr lang="en-US" dirty="0"/>
          </a:p>
        </p:txBody>
      </p:sp>
      <p:sp>
        <p:nvSpPr>
          <p:cNvPr id="3" name="Content Placeholder 2"/>
          <p:cNvSpPr>
            <a:spLocks noGrp="1"/>
          </p:cNvSpPr>
          <p:nvPr>
            <p:ph idx="1"/>
          </p:nvPr>
        </p:nvSpPr>
        <p:spPr/>
        <p:txBody>
          <a:bodyPr/>
          <a:lstStyle/>
          <a:p>
            <a:r>
              <a:rPr lang="en-US" dirty="0" smtClean="0"/>
              <a:t>Pay in what sense?</a:t>
            </a:r>
          </a:p>
          <a:p>
            <a:endParaRPr lang="en-US" dirty="0"/>
          </a:p>
          <a:p>
            <a:r>
              <a:rPr lang="en-US" dirty="0" smtClean="0"/>
              <a:t>Cost-benefit</a:t>
            </a:r>
          </a:p>
          <a:p>
            <a:r>
              <a:rPr lang="en-US" dirty="0" smtClean="0"/>
              <a:t>Cost-effective</a:t>
            </a:r>
          </a:p>
          <a:p>
            <a:r>
              <a:rPr lang="en-US" dirty="0" smtClean="0"/>
              <a:t>Cost-saving</a:t>
            </a:r>
          </a:p>
        </p:txBody>
      </p:sp>
    </p:spTree>
    <p:extLst>
      <p:ext uri="{BB962C8B-B14F-4D97-AF65-F5344CB8AC3E}">
        <p14:creationId xmlns:p14="http://schemas.microsoft.com/office/powerpoint/2010/main" val="308526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Prevention Pay?</a:t>
            </a:r>
            <a:endParaRPr lang="en-US" dirty="0"/>
          </a:p>
        </p:txBody>
      </p:sp>
      <p:sp>
        <p:nvSpPr>
          <p:cNvPr id="3" name="Content Placeholder 2"/>
          <p:cNvSpPr>
            <a:spLocks noGrp="1"/>
          </p:cNvSpPr>
          <p:nvPr>
            <p:ph idx="1"/>
          </p:nvPr>
        </p:nvSpPr>
        <p:spPr/>
        <p:txBody>
          <a:bodyPr/>
          <a:lstStyle/>
          <a:p>
            <a:r>
              <a:rPr lang="en-US" dirty="0" smtClean="0"/>
              <a:t>Pay in what sense?</a:t>
            </a:r>
          </a:p>
          <a:p>
            <a:endParaRPr lang="en-US" dirty="0"/>
          </a:p>
          <a:p>
            <a:r>
              <a:rPr lang="en-US" dirty="0" smtClean="0"/>
              <a:t>Cost-benefit</a:t>
            </a:r>
          </a:p>
          <a:p>
            <a:pPr lvl="1"/>
            <a:r>
              <a:rPr lang="en-US" dirty="0" smtClean="0"/>
              <a:t>If the value of prevention’s benefit is greater than the cost</a:t>
            </a:r>
          </a:p>
          <a:p>
            <a:pPr lvl="2"/>
            <a:r>
              <a:rPr lang="en-US" dirty="0" smtClean="0"/>
              <a:t>Requires putting a dollar value on the benefit</a:t>
            </a:r>
          </a:p>
        </p:txBody>
      </p:sp>
    </p:spTree>
    <p:extLst>
      <p:ext uri="{BB962C8B-B14F-4D97-AF65-F5344CB8AC3E}">
        <p14:creationId xmlns:p14="http://schemas.microsoft.com/office/powerpoint/2010/main" val="845095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Prevention Pay?</a:t>
            </a:r>
            <a:endParaRPr lang="en-US" dirty="0"/>
          </a:p>
        </p:txBody>
      </p:sp>
      <p:sp>
        <p:nvSpPr>
          <p:cNvPr id="3" name="Content Placeholder 2"/>
          <p:cNvSpPr>
            <a:spLocks noGrp="1"/>
          </p:cNvSpPr>
          <p:nvPr>
            <p:ph idx="1"/>
          </p:nvPr>
        </p:nvSpPr>
        <p:spPr/>
        <p:txBody>
          <a:bodyPr/>
          <a:lstStyle/>
          <a:p>
            <a:r>
              <a:rPr lang="en-US" dirty="0" smtClean="0"/>
              <a:t>Pay in what sense?</a:t>
            </a:r>
          </a:p>
          <a:p>
            <a:endParaRPr lang="en-US" dirty="0"/>
          </a:p>
          <a:p>
            <a:r>
              <a:rPr lang="en-US" dirty="0" smtClean="0"/>
              <a:t>Cost-effective</a:t>
            </a:r>
          </a:p>
          <a:p>
            <a:pPr lvl="1"/>
            <a:r>
              <a:rPr lang="en-US" dirty="0" smtClean="0"/>
              <a:t>If the prevention is the least costly way to achieve a health benefit</a:t>
            </a:r>
          </a:p>
        </p:txBody>
      </p:sp>
    </p:spTree>
    <p:extLst>
      <p:ext uri="{BB962C8B-B14F-4D97-AF65-F5344CB8AC3E}">
        <p14:creationId xmlns:p14="http://schemas.microsoft.com/office/powerpoint/2010/main" val="316053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Prevention Pay?</a:t>
            </a:r>
            <a:endParaRPr lang="en-US" dirty="0"/>
          </a:p>
        </p:txBody>
      </p:sp>
      <p:sp>
        <p:nvSpPr>
          <p:cNvPr id="3" name="Content Placeholder 2"/>
          <p:cNvSpPr>
            <a:spLocks noGrp="1"/>
          </p:cNvSpPr>
          <p:nvPr>
            <p:ph idx="1"/>
          </p:nvPr>
        </p:nvSpPr>
        <p:spPr/>
        <p:txBody>
          <a:bodyPr/>
          <a:lstStyle/>
          <a:p>
            <a:r>
              <a:rPr lang="en-US" dirty="0" smtClean="0"/>
              <a:t>Pay in what sense?</a:t>
            </a:r>
          </a:p>
          <a:p>
            <a:endParaRPr lang="en-US" dirty="0"/>
          </a:p>
          <a:p>
            <a:r>
              <a:rPr lang="en-US" dirty="0" smtClean="0"/>
              <a:t>Cost-saving</a:t>
            </a:r>
          </a:p>
          <a:p>
            <a:pPr lvl="1"/>
            <a:r>
              <a:rPr lang="en-US" dirty="0" smtClean="0"/>
              <a:t>If the prevention pays for itself in reduced future health care cost</a:t>
            </a:r>
          </a:p>
        </p:txBody>
      </p:sp>
    </p:spTree>
    <p:extLst>
      <p:ext uri="{BB962C8B-B14F-4D97-AF65-F5344CB8AC3E}">
        <p14:creationId xmlns:p14="http://schemas.microsoft.com/office/powerpoint/2010/main" val="141524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Fries, J.F., Koop, E., et al, "Reducing Health Care Costs by Reducing the Need and Demand for Medical Services,”</a:t>
            </a:r>
            <a:br>
              <a:rPr lang="en-US" sz="2400" b="1" dirty="0" smtClean="0"/>
            </a:br>
            <a:r>
              <a:rPr lang="en-US" sz="2400" b="1" dirty="0" smtClean="0"/>
              <a:t> </a:t>
            </a:r>
            <a:r>
              <a:rPr lang="en-US" sz="2400" b="1" i="1" dirty="0" smtClean="0"/>
              <a:t>N </a:t>
            </a:r>
            <a:r>
              <a:rPr lang="en-US" sz="2400" b="1" i="1" dirty="0" err="1" smtClean="0"/>
              <a:t>Engl</a:t>
            </a:r>
            <a:r>
              <a:rPr lang="en-US" sz="2400" b="1" i="1" dirty="0" smtClean="0"/>
              <a:t> J Med</a:t>
            </a:r>
            <a:r>
              <a:rPr lang="en-US" sz="2400" b="1" dirty="0" smtClean="0"/>
              <a:t>, July 29, 1993, 329(5), pp. 321-325.</a:t>
            </a:r>
            <a:br>
              <a:rPr lang="en-US" sz="2400" b="1" dirty="0" smtClean="0"/>
            </a:br>
            <a:endParaRPr lang="en-US" sz="2400" dirty="0"/>
          </a:p>
        </p:txBody>
      </p:sp>
      <p:sp>
        <p:nvSpPr>
          <p:cNvPr id="3" name="Content Placeholder 2"/>
          <p:cNvSpPr>
            <a:spLocks noGrp="1"/>
          </p:cNvSpPr>
          <p:nvPr>
            <p:ph idx="1"/>
          </p:nvPr>
        </p:nvSpPr>
        <p:spPr/>
        <p:txBody>
          <a:bodyPr>
            <a:normAutofit fontScale="70000" lnSpcReduction="20000"/>
          </a:bodyPr>
          <a:lstStyle/>
          <a:p>
            <a:r>
              <a:rPr lang="en-US" dirty="0" smtClean="0"/>
              <a:t>"Risky Behavior Costs Money” </a:t>
            </a:r>
          </a:p>
          <a:p>
            <a:pPr lvl="1"/>
            <a:r>
              <a:rPr lang="en-US" dirty="0" smtClean="0"/>
              <a:t>$1360 difference in annual medical claims cost between high- and low-risk persons in one group of employees. </a:t>
            </a:r>
          </a:p>
          <a:p>
            <a:r>
              <a:rPr lang="en-US" dirty="0" smtClean="0"/>
              <a:t>But how much of that risk difference is amenable to intervention, and at what cost? </a:t>
            </a:r>
          </a:p>
          <a:p>
            <a:r>
              <a:rPr lang="en-US" dirty="0" smtClean="0"/>
              <a:t>"Cure for Terminal Illness Has Become Extraordinarily Expensive and Inhumane." </a:t>
            </a:r>
          </a:p>
          <a:p>
            <a:r>
              <a:rPr lang="en-US" dirty="0" smtClean="0"/>
              <a:t>But, </a:t>
            </a:r>
            <a:r>
              <a:rPr lang="en-US" dirty="0" smtClean="0"/>
              <a:t>the expense of treatment for terminal illness isn't growing any faster than the rest of expense of prevention and care. </a:t>
            </a:r>
          </a:p>
          <a:p>
            <a:pPr lvl="1"/>
            <a:r>
              <a:rPr lang="en-US" dirty="0" smtClean="0"/>
              <a:t>James D. </a:t>
            </a:r>
            <a:r>
              <a:rPr lang="en-US" dirty="0" err="1" smtClean="0"/>
              <a:t>Lubitz</a:t>
            </a:r>
            <a:r>
              <a:rPr lang="en-US" dirty="0" smtClean="0"/>
              <a:t> and G. F. Riley, "Trends in Medicare Payments in the Last Year of Life," NEJM, April 15, 1993, 328(15), pp. 1092-1096, reported that the 29% of Medicare spending is for people in their last year of life, but this showed no upward trend from 1976 to 1988. </a:t>
            </a:r>
          </a:p>
          <a:p>
            <a:r>
              <a:rPr lang="en-US" dirty="0" smtClean="0"/>
              <a:t>Fries et al cite studies showing cost savings for health promotion at the workplace. </a:t>
            </a:r>
          </a:p>
        </p:txBody>
      </p:sp>
    </p:spTree>
    <p:extLst>
      <p:ext uri="{BB962C8B-B14F-4D97-AF65-F5344CB8AC3E}">
        <p14:creationId xmlns:p14="http://schemas.microsoft.com/office/powerpoint/2010/main" val="4242942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Russell, L.B., "The Role of Prevention in Health Care Reform,"</a:t>
            </a:r>
            <a:br>
              <a:rPr lang="en-US" sz="2400" b="1" dirty="0" smtClean="0"/>
            </a:br>
            <a:r>
              <a:rPr lang="en-US" sz="2400" dirty="0" smtClean="0"/>
              <a:t>N </a:t>
            </a:r>
            <a:r>
              <a:rPr lang="en-US" sz="2400" dirty="0" err="1" smtClean="0"/>
              <a:t>Engl</a:t>
            </a:r>
            <a:r>
              <a:rPr lang="en-US" sz="2400" dirty="0" smtClean="0"/>
              <a:t> J Med, July 29, 1993, 329(5), pp. 352-354. </a:t>
            </a:r>
            <a:endParaRPr lang="en-US" sz="2400" dirty="0"/>
          </a:p>
        </p:txBody>
      </p:sp>
      <p:sp>
        <p:nvSpPr>
          <p:cNvPr id="3" name="Content Placeholder 2"/>
          <p:cNvSpPr>
            <a:spLocks noGrp="1"/>
          </p:cNvSpPr>
          <p:nvPr>
            <p:ph idx="1"/>
          </p:nvPr>
        </p:nvSpPr>
        <p:spPr/>
        <p:txBody>
          <a:bodyPr>
            <a:normAutofit fontScale="77500" lnSpcReduction="20000"/>
          </a:bodyPr>
          <a:lstStyle/>
          <a:p>
            <a:r>
              <a:rPr lang="en-US" dirty="0" smtClean="0"/>
              <a:t>Russell asks:  Should we claim, or require, that preventive measures pay for themselves?  Her answer is No. </a:t>
            </a:r>
          </a:p>
          <a:p>
            <a:r>
              <a:rPr lang="en-US" dirty="0" smtClean="0"/>
              <a:t>She criticizes justifying prevention by cost savings to the health care system because: </a:t>
            </a:r>
          </a:p>
          <a:p>
            <a:r>
              <a:rPr lang="en-US" dirty="0" smtClean="0"/>
              <a:t>It's too strict. We spend money (representing social resources) on health care to feel better and live longer, not necessarily to save money later.</a:t>
            </a:r>
          </a:p>
          <a:p>
            <a:pPr lvl="1"/>
            <a:r>
              <a:rPr lang="en-US" dirty="0" smtClean="0"/>
              <a:t>Hypertension control example.</a:t>
            </a:r>
          </a:p>
          <a:p>
            <a:pPr lvl="1"/>
            <a:r>
              <a:rPr lang="en-US" dirty="0" smtClean="0"/>
              <a:t>Eddy's findings on PAP test are another example.</a:t>
            </a:r>
          </a:p>
          <a:p>
            <a:r>
              <a:rPr lang="en-US" dirty="0" smtClean="0"/>
              <a:t>There's also the paradox that total costs may rise simply because prevention helps people live longer.</a:t>
            </a:r>
          </a:p>
          <a:p>
            <a:pPr lvl="1"/>
            <a:r>
              <a:rPr lang="en-US" dirty="0" smtClean="0"/>
              <a:t>Smoking cessation may add to future Social Security costs.</a:t>
            </a:r>
          </a:p>
        </p:txBody>
      </p:sp>
    </p:spTree>
    <p:extLst>
      <p:ext uri="{BB962C8B-B14F-4D97-AF65-F5344CB8AC3E}">
        <p14:creationId xmlns:p14="http://schemas.microsoft.com/office/powerpoint/2010/main" val="1602544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Russell, L.B., "The Role of Prevention in Health Care Reform,"</a:t>
            </a:r>
            <a:br>
              <a:rPr lang="en-US" sz="2400" b="1" dirty="0" smtClean="0"/>
            </a:br>
            <a:r>
              <a:rPr lang="en-US" sz="2400" dirty="0" smtClean="0"/>
              <a:t>N </a:t>
            </a:r>
            <a:r>
              <a:rPr lang="en-US" sz="2400" dirty="0" err="1" smtClean="0"/>
              <a:t>Engl</a:t>
            </a:r>
            <a:r>
              <a:rPr lang="en-US" sz="2400" dirty="0" smtClean="0"/>
              <a:t> J Med, July 29, 1993, 329(5), pp. 352-354. </a:t>
            </a:r>
            <a:endParaRPr lang="en-US" sz="2400" dirty="0"/>
          </a:p>
        </p:txBody>
      </p:sp>
      <p:sp>
        <p:nvSpPr>
          <p:cNvPr id="3" name="Content Placeholder 2"/>
          <p:cNvSpPr>
            <a:spLocks noGrp="1"/>
          </p:cNvSpPr>
          <p:nvPr>
            <p:ph idx="1"/>
          </p:nvPr>
        </p:nvSpPr>
        <p:spPr/>
        <p:txBody>
          <a:bodyPr>
            <a:normAutofit/>
          </a:bodyPr>
          <a:lstStyle/>
          <a:p>
            <a:r>
              <a:rPr lang="en-US" dirty="0" smtClean="0"/>
              <a:t>"Prevention should not ... be held to a higher standard than other medical services." Russell cites studies showing that prevention programs, for risk factors like hypertension and cholesterol, generally don't pay for themselves in health care cost savings. </a:t>
            </a:r>
          </a:p>
          <a:p>
            <a:pPr lvl="1"/>
            <a:r>
              <a:rPr lang="en-US" dirty="0" smtClean="0"/>
              <a:t>For example, annual PAP tests have a net life-time cost of $1000 (in 1993 dollars).</a:t>
            </a:r>
          </a:p>
          <a:p>
            <a:endParaRPr lang="en-US" dirty="0"/>
          </a:p>
        </p:txBody>
      </p:sp>
    </p:spTree>
    <p:extLst>
      <p:ext uri="{BB962C8B-B14F-4D97-AF65-F5344CB8AC3E}">
        <p14:creationId xmlns:p14="http://schemas.microsoft.com/office/powerpoint/2010/main" val="399844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Expecting an HMO to maintain your health because it pays them to do so, does hold prevention to that too-high standard.</a:t>
            </a:r>
          </a:p>
          <a:p>
            <a:endParaRPr lang="en-US" dirty="0"/>
          </a:p>
        </p:txBody>
      </p:sp>
    </p:spTree>
    <p:extLst>
      <p:ext uri="{BB962C8B-B14F-4D97-AF65-F5344CB8AC3E}">
        <p14:creationId xmlns:p14="http://schemas.microsoft.com/office/powerpoint/2010/main" val="2188897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TotalTime>
  <Words>859</Words>
  <Application>Microsoft Macintosh PowerPoint</Application>
  <PresentationFormat>On-screen Show (4:3)</PresentationFormat>
  <Paragraphs>75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Does Prevention Pay?</vt:lpstr>
      <vt:lpstr>Does Prevention Pay?</vt:lpstr>
      <vt:lpstr>Does Prevention Pay?</vt:lpstr>
      <vt:lpstr>Does Prevention Pay?</vt:lpstr>
      <vt:lpstr>Does Prevention Pay?</vt:lpstr>
      <vt:lpstr>Fries, J.F., Koop, E., et al, "Reducing Health Care Costs by Reducing the Need and Demand for Medical Services,”  N Engl J Med, July 29, 1993, 329(5), pp. 321-325. </vt:lpstr>
      <vt:lpstr>Russell, L.B., "The Role of Prevention in Health Care Reform," N Engl J Med, July 29, 1993, 329(5), pp. 352-354. </vt:lpstr>
      <vt:lpstr>Russell, L.B., "The Role of Prevention in Health Care Reform," N Engl J Med, July 29, 1993, 329(5), pp. 352-354. </vt:lpstr>
      <vt:lpstr>PowerPoint Presentation</vt:lpstr>
      <vt:lpstr>S.C. Mental Health Waiver</vt:lpstr>
      <vt:lpstr>Footnotes</vt:lpstr>
      <vt:lpstr>Huntington, J., Connell, F.A., "For Every Dollar Spent -- The Cost-Savings Argument for Prenatal Care," N Engl J Med, Nov. 10, 1994, 331(19), pp. 1303-1307. </vt:lpstr>
      <vt:lpstr>Huntington, J., Connell, F.A., "For Every Dollar Spent -- The Cost-Savings Argument for Prenatal Care," N Engl J Med, Nov. 10, 1994, 331(19), pp. 1303-1307. </vt:lpstr>
      <vt:lpstr>Huntington, J., Connell, F.A., "For Every Dollar Spent -- The Cost-Savings Argument for Prenatal Care," N Engl J Med, Nov. 10, 1994, 331(19), pp. 1303-1307. </vt:lpstr>
      <vt:lpstr>Huntington, J., Connell, F.A., "For Every Dollar Spent -- The Cost-Savings Argument for Prenatal Care," N Engl J Med, Nov. 10, 1994, 331(19), pp. 1303-1307. </vt:lpstr>
      <vt:lpstr>Kim and Goldie, “… HPV vaccine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Prevention Pay?</dc:title>
  <dc:creator>Sam Baker</dc:creator>
  <cp:lastModifiedBy>Sam Baker</cp:lastModifiedBy>
  <cp:revision>5</cp:revision>
  <dcterms:created xsi:type="dcterms:W3CDTF">2013-10-10T18:22:33Z</dcterms:created>
  <dcterms:modified xsi:type="dcterms:W3CDTF">2013-10-10T19:08:52Z</dcterms:modified>
</cp:coreProperties>
</file>